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Proxima Nova Semibold"/>
      <p:regular r:id="rId23"/>
      <p:bold r:id="rId24"/>
      <p:boldItalic r:id="rId25"/>
    </p:embeddedFont>
    <p:embeddedFont>
      <p:font typeface="Bree Serif"/>
      <p:regular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roximaNovaSemibold-bold.fntdata"/><Relationship Id="rId23" Type="http://schemas.openxmlformats.org/officeDocument/2006/relationships/font" Target="fonts/ProximaNova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BreeSerif-regular.fntdata"/><Relationship Id="rId25" Type="http://schemas.openxmlformats.org/officeDocument/2006/relationships/font" Target="fonts/ProximaNovaSemibold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SLIDES_API65829976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SLIDES_API65829976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Agree or Disagree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this template to do a quick check of students’ opinions during your lesson.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This is a Pear Deck Draggable™ Slide.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To edit the type of question, go back to the "Ask Students a Question" in the Pear Deck sidebar.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866242576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866242576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8662425761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8662425761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Multiple Choice Slide. Your current options are: A: Miam, B: oh la la, C: craquant,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 To edit the type of question or choices,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866242576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866242576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Multiple Choice Slide. Your current options are: A: grand, B: gras, C: assiette,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 To edit the type of question or choices,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8662425761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8662425761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Multiple Choice Slide. Your current options are: A: macher, B: manger, C: prendre du poids,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 To edit the type of question or choices,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866242576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866242576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Multiple Choice Slide. Your current options are: A: yuck, B: degoutant, C: dure,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 To edit the type of question or choices,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866242576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866242576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Text Slide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To edit the type of question,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866242576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866242576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SLIDES_API21363520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SLIDES_API21363520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Homework Reflection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Use this template to prompt students to consider takeaways from the homework. You can change the prompt to fit your content.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🍐 This is a Pear Deck Text Slide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🍐 To edit the type of question, go back to the "Ask Students a Question" in the Pear Deck sidebar.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SLIDES_API207197690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SLIDES_API207197690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Agree or Disagree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this template to do a quick check of students’ opinions during your lesson.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This is a Pear Deck Draggable™ Slide.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To edit the type of question, go back to the "Ask Students a Question" in the Pear Deck sidebar.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866242576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866242576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SLIDES_API105826222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SLIDES_API105826222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Agree or Disagree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this template to do a quick check of students’ opinions during your lesson.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This is a Pear Deck Draggable™ Slide.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To edit the type of question, go back to the "Ask Students a Question" in the Pear Deck sidebar.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866242576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866242576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SLIDES_API51592902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SLIDES_API51592902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Agree or Disagree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this template to do a quick check of students’ opinions during your lesson.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This is a Pear Deck Draggable™ Slide.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🍐 To edit the type of question, go back to the "Ask Students a Question" in the Pear Deck sidebar.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866242576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866242576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hyperlink" Target="http://dontchangethislink.peardeckmagic.zone?eyJ0eXBlIjoiZHJhZ2dhYmxlIiwiZHJhZ2dhYmxlcyI6W3siaWQiOiJkcmFnZ2FibGUwIiwidHlwZSI6Imljb24iLCJpY29uIjp7ImlkIjoiZGVmYXVsdC1jaXJjbGUifSwiY29sb3IiOiIjNDFCREVCIn1dLCJkcmFnZ2FibGVTaXplIjoxMywiZW1iZWRkYWJsZVVybCI6Imh0dHBzOi8vIiwiYW5zd2VycyI6W119pearId=magic-pear-shape-identifier" TargetMode="External"/><Relationship Id="rId7" Type="http://schemas.openxmlformats.org/officeDocument/2006/relationships/image" Target="../media/image26.png"/><Relationship Id="rId8" Type="http://schemas.openxmlformats.org/officeDocument/2006/relationships/hyperlink" Target="http://dontchangethislink.peardeckmagic.zone?eyJ0eXBlIjoiZ29vZ2xlLXNsaWRlcy1hZGRvbi10ZW1wbGF0ZS1saWJyYXJ5IiwiY2xhc3NUaW1lIjoiZHVyaW5nIiwiY29udGVudElkIjoiaHR0cHM6Ly9kb2NzLmdvb2dsZS5jb20vcHJlc2VudGF0aW9uL2QvMW5rZUR4aGhMSk1RUnpkYkxmUDFZR1pNeVhXdkZsSDZ6bFJsSWY2aEZnVWsvZWRpdCNzbGlkZT1pZC5nNWMyZTJlZGFjMl8wXzE4NCIsInNsaWRlSWQiOiJnNWMyZTJlZGFjMl8wXzE4NCIsInByZXNlbnRhdGlvbklkIjoiMW5rZUR4aGhMSk1RUnpkYkxmUDFZR1pNeVhXdkZsSDZ6bFJsSWY2aEZnVWsiLCJ0ZW1wbGF0ZU5hbWUiOiJEcmFnIHlvdXIgZG90IHRvIGluZGljYXRlIHdoZXRoZXIgeW91IGFncmVlIG9yIGRpc2FncmVlIiwibGFzdEVkaXRlZEJ5IjoiMTE0NTY3NTYxOTkyNjAwMDg1NDczIiwiY29udGVudEluc3RhbmNlSWQiOiI3ZDdlNjUzMDZkZjI0YjM3YmVhZjdkZTA5NGZiN2QzMyJ9pearId=magic-pear-metadata-identifier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1jour1actu.com/info-animee/pourquoi-doit-on-manger-des-legume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ontchangethislink.peardeckmagic.zone?eyJ0eXBlIjoibXVsdGlwbGVDaG9pY2UiLCJkcmFnZ2FibGVzIjpbeyJpZCI6ImRyYWdnYWJsZTAiLCJ0eXBlIjoiaWNvbiIsImljb24iOnsiaWQiOiJkZWZhdWx0LWNpcmNsZSJ9LCJjb2xvciI6IiNENTFEMjgifV0sImRyYWdnYWJsZVNpemUiOjEyLjU1LCJlbWJlZGRhYmxlVXJsIjoiaHR0cHM6Ly8iLCJhbnN3ZXJzIjpbIk1pYW0iLCJvaCBsYSBsYSIsImNyYXF1YW50Il19pearId=magic-pear-shape-identifier" TargetMode="External"/><Relationship Id="rId4" Type="http://schemas.openxmlformats.org/officeDocument/2006/relationships/image" Target="../media/image14.png"/><Relationship Id="rId5" Type="http://schemas.openxmlformats.org/officeDocument/2006/relationships/hyperlink" Target="http://dontchangethislink.peardeckmagic.zone?eyJ0eXBlIjoiZ29vZ2xlLXNsaWRlcy1hZGRvbi1yZXNwb25zZS1mb290ZXIiLCJsYXN0RWRpdGVkQnkiOiIxMTQ1Njc1NjE5OTI2MDAwODU0NzMiLCJwcmVzZW50YXRpb25JZCI6IjEzQTRpX2g5NXZCN2diVjFwNURDSkhyQXhmLWZHMEswR1JaeGhVZHFZTTNzIiwiY29udGVudElkIjoiY3VzdG9tLXJlc3BvbnNlLW11bHRpcGxlQ2hvaWNlIiwic2xpZGVJZCI6ImcyODY2MjQyNTc2MV8wXzMxIiwiY29udGVudEluc3RhbmNlSWQiOiIxM0E0aV9oOTV2QjdnYlYxcDVEQ0pIckF4Zi1mRzBLMEdSWnhoVWRxWU0zcy80Zjc0ZGMzMy0wYjlkLTQ2MTItOGRhZC02ZWI2NDVjNTJkOTUifQ==pearId=magic-pear-metadata-identifier" TargetMode="External"/><Relationship Id="rId6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ontchangethislink.peardeckmagic.zone?eyJ0eXBlIjoibXVsdGlwbGVDaG9pY2UiLCJkcmFnZ2FibGVzIjpbeyJpZCI6ImRyYWdnYWJsZTAiLCJ0eXBlIjoiaWNvbiIsImljb24iOnsiaWQiOiJkZWZhdWx0LWNpcmNsZSJ9LCJjb2xvciI6IiNENTFEMjgifV0sImRyYWdnYWJsZVNpemUiOjEyLjU1LCJlbWJlZGRhYmxlVXJsIjoiaHR0cHM6Ly8iLCJhbnN3ZXJzIjpbImdyYW5kIiwiZ3JhcyIsImFzc2lldHRlIl19pearId=magic-pear-shape-identifier" TargetMode="External"/><Relationship Id="rId4" Type="http://schemas.openxmlformats.org/officeDocument/2006/relationships/image" Target="../media/image14.png"/><Relationship Id="rId5" Type="http://schemas.openxmlformats.org/officeDocument/2006/relationships/hyperlink" Target="http://dontchangethislink.peardeckmagic.zone?eyJ0eXBlIjoiZ29vZ2xlLXNsaWRlcy1hZGRvbi1yZXNwb25zZS1mb290ZXIiLCJsYXN0RWRpdGVkQnkiOiIxMTQ1Njc1NjE5OTI2MDAwODU0NzMiLCJwcmVzZW50YXRpb25JZCI6IjEzQTRpX2g5NXZCN2diVjFwNURDSkhyQXhmLWZHMEswR1JaeGhVZHFZTTNzIiwiY29udGVudElkIjoiY3VzdG9tLXJlc3BvbnNlLW11bHRpcGxlQ2hvaWNlIiwic2xpZGVJZCI6ImcyODY2MjQyNTc2MV8wXzM2IiwiY29udGVudEluc3RhbmNlSWQiOiIxM0E0aV9oOTV2QjdnYlYxcDVEQ0pIckF4Zi1mRzBLMEdSWnhoVWRxWU0zcy9hNjRhYTZlNi0xZTlkLTQzYTItOWUwMi1mOTUwYWJhYjg2ZmIifQ==pearId=magic-pear-metadata-identifier" TargetMode="External"/><Relationship Id="rId6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ontchangethislink.peardeckmagic.zone?eyJ0eXBlIjoibXVsdGlwbGVDaG9pY2UiLCJkcmFnZ2FibGVzIjpbeyJpZCI6ImRyYWdnYWJsZTAiLCJ0eXBlIjoiaWNvbiIsImljb24iOnsiaWQiOiJkZWZhdWx0LWNpcmNsZSJ9LCJjb2xvciI6IiNENTFEMjgifV0sImRyYWdnYWJsZVNpemUiOjEyLjU1LCJlbWJlZGRhYmxlVXJsIjoiaHR0cHM6Ly8iLCJhbnN3ZXJzIjpbIm1hY2hlciIsIm1hbmdlciIsInByZW5kcmUgZHUgcG9pZHMiXX0=pearId=magic-pear-shape-identifier" TargetMode="External"/><Relationship Id="rId4" Type="http://schemas.openxmlformats.org/officeDocument/2006/relationships/image" Target="../media/image14.png"/><Relationship Id="rId5" Type="http://schemas.openxmlformats.org/officeDocument/2006/relationships/hyperlink" Target="http://dontchangethislink.peardeckmagic.zone?eyJ0eXBlIjoiZ29vZ2xlLXNsaWRlcy1hZGRvbi1yZXNwb25zZS1mb290ZXIiLCJsYXN0RWRpdGVkQnkiOiIxMTQ1Njc1NjE5OTI2MDAwODU0NzMiLCJwcmVzZW50YXRpb25JZCI6IjEzQTRpX2g5NXZCN2diVjFwNURDSkhyQXhmLWZHMEswR1JaeGhVZHFZTTNzIiwiY29udGVudElkIjoiY3VzdG9tLXJlc3BvbnNlLW11bHRpcGxlQ2hvaWNlIiwic2xpZGVJZCI6ImcyODY2MjQyNTc2MV8wXzQzIiwiY29udGVudEluc3RhbmNlSWQiOiIxM0E0aV9oOTV2QjdnYlYxcDVEQ0pIckF4Zi1mRzBLMEdSWnhoVWRxWU0zcy82MjkzOTFlOC05YmY2LTQ0YTItOWY3NS04NDk1ZGZhNjU0ZTgifQ==pearId=magic-pear-metadata-identifier" TargetMode="External"/><Relationship Id="rId6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hyperlink" Target="http://dontchangethislink.peardeckmagic.zone?eyJ0eXBlIjoibXVsdGlwbGVDaG9pY2UiLCJkcmFnZ2FibGVzIjpbeyJpZCI6ImRyYWdnYWJsZTAiLCJ0eXBlIjoiaWNvbiIsImljb24iOnsiaWQiOiJkZWZhdWx0LWNpcmNsZSJ9LCJjb2xvciI6IiNENTFEMjgifV0sImRyYWdnYWJsZVNpemUiOjEyLjU1LCJlbWJlZGRhYmxlVXJsIjoiaHR0cHM6Ly8iLCJhbnN3ZXJzIjpbInl1Y2siLCJkZWdvdXRhbnQiLCJkdXJlIl19pearId=magic-pear-shape-identifier" TargetMode="External"/><Relationship Id="rId5" Type="http://schemas.openxmlformats.org/officeDocument/2006/relationships/image" Target="../media/image14.png"/><Relationship Id="rId6" Type="http://schemas.openxmlformats.org/officeDocument/2006/relationships/hyperlink" Target="http://dontchangethislink.peardeckmagic.zone?eyJ0eXBlIjoiZ29vZ2xlLXNsaWRlcy1hZGRvbi1yZXNwb25zZS1mb290ZXIiLCJsYXN0RWRpdGVkQnkiOiIxMTQ1Njc1NjE5OTI2MDAwODU0NzMiLCJwcmVzZW50YXRpb25JZCI6IjEzQTRpX2g5NXZCN2diVjFwNURDSkhyQXhmLWZHMEswR1JaeGhVZHFZTTNzIiwiY29udGVudElkIjoiY3VzdG9tLXJlc3BvbnNlLW11bHRpcGxlQ2hvaWNlIiwic2xpZGVJZCI6ImcyODY2MjQyNTc2MV8wXzQ5IiwiY29udGVudEluc3RhbmNlSWQiOiIxM0E0aV9oOTV2QjdnYlYxcDVEQ0pIckF4Zi1mRzBLMEdSWnhoVWRxWU0zcy83NTg4ZjIxOS04ZGUwLTQ2MzgtYmIzYS05MDY2ZDM4ODk5YzgifQ==pearId=magic-pear-metadata-identifier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ontchangethislink.peardeckmagic.zone?eyJ0eXBlIjoiZnJlZVJlc3BvbnNlLXRleHQiLCJkcmFnZ2FibGVzIjpbeyJpZCI6ImRyYWdnYWJsZTAiLCJ0eXBlIjoiaWNvbiIsImljb24iOnsiaWQiOiJkZWZhdWx0LWNpcmNsZSJ9LCJjb2xvciI6IiNENTFEMjgifV0sImRyYWdnYWJsZVNpemUiOjEyLjU1LCJlbWJlZGRhYmxlVXJsIjoiaHR0cHM6Ly8iLCJhbnN3ZXJzIjpbXX0=pearId=magic-pear-shape-identifier" TargetMode="External"/><Relationship Id="rId4" Type="http://schemas.openxmlformats.org/officeDocument/2006/relationships/image" Target="../media/image20.png"/><Relationship Id="rId5" Type="http://schemas.openxmlformats.org/officeDocument/2006/relationships/hyperlink" Target="http://dontchangethislink.peardeckmagic.zone?eyJ0eXBlIjoiZ29vZ2xlLXNsaWRlcy1hZGRvbi1yZXNwb25zZS1mb290ZXIiLCJsYXN0RWRpdGVkQnkiOiIxMTQ1Njc1NjE5OTI2MDAwODU0NzMiLCJwcmVzZW50YXRpb25JZCI6IjEzQTRpX2g5NXZCN2diVjFwNURDSkhyQXhmLWZHMEswR1JaeGhVZHFZTTNzIiwiY29udGVudElkIjoiY3VzdG9tLXJlc3BvbnNlLWZyZWVSZXNwb25zZS10ZXh0Iiwic2xpZGVJZCI6ImcyODY2MjQyNTc2MV8wXzU1IiwiY29udGVudEluc3RhbmNlSWQiOiIxM0E0aV9oOTV2QjdnYlYxcDVEQ0pIckF4Zi1mRzBLMEdSWnhoVWRxWU0zcy81YjA0N2FjYS1jMzk1LTQ1N2UtYjUwYy04YjZhZWU2MTdiZjgifQ==pearId=magic-pear-metadata-identifie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hyperlink" Target="http://dontchangethislink.peardeckmagic.zone?eyJ0eXBlIjoiZnJlZVJlc3BvbnNlLXRleHQiLCJkcmFnZ2FibGVzIjpbeyJpZCI6ImRyYWdnYWJsZTAiLCJ0eXBlIjoiaWNvbiIsImljb24iOnsiaWQiOiJkZWZhdWx0LWNpcmNsZSJ9LCJjb2xvciI6IiNENTFEMjgifV0sImRyYWdnYWJsZVNpemUiOjEyLjU1LCJlbWJlZGRhYmxlVXJsIjoiaHR0cHM6Ly8iLCJhbnN3ZXJzIjpbXX0=pearId=magic-pear-shape-identifier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://dontchangethislink.peardeckmagic.zone?eyJ0eXBlIjoiZ29vZ2xlLXNsaWRlcy1hZGRvbi10ZW1wbGF0ZS1saWJyYXJ5IiwiY2xhc3NUaW1lIjoiYmVnaW5uaW5nIiwiY29udGVudElkIjoiaHR0cHM6Ly9kb2NzLmdvb2dsZS5jb20vcHJlc2VudGF0aW9uL2QvMWZUYlB4ZTN3ZzA1ekVDTE5MR0lxcm5MQUt4cWlUZGhlV2F4N1gyRC1mMVUvZWRpdCNzbGlkZT1pZC5nNWMyZTI1MTQ0M18wXzE3Iiwic2xpZGVJZCI6Imc1YzJlMjUxNDQzXzBfMTciLCJwcmVzZW50YXRpb25JZCI6IjFmVGJQeGUzd2cwNXpFQ0xOTEdJcXJuTEFLeHFpVGRoZVdheDdYMkQtZjFVIiwidGVtcGxhdGVOYW1lIjoiV2hhdCB3YXMgaGFyZCBhYm91dCB0aGUgaG9tZXdvcmsiLCJsYXN0RWRpdGVkQnkiOiIxMTQ1Njc1NjE5OTI2MDAwODU0NzMiLCJjb250ZW50SW5zdGFuY2VJZCI6ImVkOGYwMTJmOThmNDQxMTI4ZGRhZTA4OWYyZmFmYmY5In0=pearId=magic-pear-metadata-identifier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hyperlink" Target="http://dontchangethislink.peardeckmagic.zone?eyJ0eXBlIjoiZHJhZ2dhYmxlIiwiZHJhZ2dhYmxlcyI6W3siaWQiOiJkcmFnZ2FibGUwIiwidHlwZSI6Imljb24iLCJpY29uIjp7ImlkIjoiZGVmYXVsdC1jaXJjbGUifSwiY29sb3IiOiIjNDFCREVCIn1dLCJkcmFnZ2FibGVTaXplIjoxMywiZW1iZWRkYWJsZVVybCI6Imh0dHBzOi8vIiwiYW5zd2VycyI6W119pearId=magic-pear-shape-identifier" TargetMode="External"/><Relationship Id="rId7" Type="http://schemas.openxmlformats.org/officeDocument/2006/relationships/image" Target="../media/image26.png"/><Relationship Id="rId8" Type="http://schemas.openxmlformats.org/officeDocument/2006/relationships/hyperlink" Target="http://dontchangethislink.peardeckmagic.zone?eyJ0eXBlIjoiZ29vZ2xlLXNsaWRlcy1hZGRvbi10ZW1wbGF0ZS1saWJyYXJ5IiwiY2xhc3NUaW1lIjoiZHVyaW5nIiwiY29udGVudElkIjoiaHR0cHM6Ly9kb2NzLmdvb2dsZS5jb20vcHJlc2VudGF0aW9uL2QvMW5rZUR4aGhMSk1RUnpkYkxmUDFZR1pNeVhXdkZsSDZ6bFJsSWY2aEZnVWsvZWRpdCNzbGlkZT1pZC5nNWMyZTJlZGFjMl8wXzE4NCIsInNsaWRlSWQiOiJnNWMyZTJlZGFjMl8wXzE4NCIsInByZXNlbnRhdGlvbklkIjoiMW5rZUR4aGhMSk1RUnpkYkxmUDFZR1pNeVhXdkZsSDZ6bFJsSWY2aEZnVWsiLCJ0ZW1wbGF0ZU5hbWUiOiJEcmFnIHlvdXIgZG90IHRvIGluZGljYXRlIHdoZXRoZXIgeW91IGFncmVlIG9yIGRpc2FncmVlIiwibGFzdEVkaXRlZEJ5IjoiMTE0NTY3NTYxOTkyNjAwMDg1NDczIiwiY29udGVudEluc3RhbmNlSWQiOiI3ZDdlNjUzMDZkZjI0YjM3YmVhZjdkZTA5NGZiN2QzMyJ9pearId=magic-pear-metadata-identifier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hyperlink" Target="http://dontchangethislink.peardeckmagic.zone?eyJ0eXBlIjoiZHJhZ2dhYmxlIiwiZHJhZ2dhYmxlcyI6W3siaWQiOiJkcmFnZ2FibGUwIiwidHlwZSI6Imljb24iLCJpY29uIjp7ImlkIjoiZGVmYXVsdC1jaXJjbGUifSwiY29sb3IiOiIjNDFCREVCIn1dLCJkcmFnZ2FibGVTaXplIjoxMywiZW1iZWRkYWJsZVVybCI6Imh0dHBzOi8vIiwiYW5zd2VycyI6W119pearId=magic-pear-shape-identifier" TargetMode="External"/><Relationship Id="rId7" Type="http://schemas.openxmlformats.org/officeDocument/2006/relationships/image" Target="../media/image26.png"/><Relationship Id="rId8" Type="http://schemas.openxmlformats.org/officeDocument/2006/relationships/hyperlink" Target="http://dontchangethislink.peardeckmagic.zone?eyJ0eXBlIjoiZ29vZ2xlLXNsaWRlcy1hZGRvbi10ZW1wbGF0ZS1saWJyYXJ5IiwiY2xhc3NUaW1lIjoiZHVyaW5nIiwiY29udGVudElkIjoiaHR0cHM6Ly9kb2NzLmdvb2dsZS5jb20vcHJlc2VudGF0aW9uL2QvMW5rZUR4aGhMSk1RUnpkYkxmUDFZR1pNeVhXdkZsSDZ6bFJsSWY2aEZnVWsvZWRpdCNzbGlkZT1pZC5nNWMyZTJlZGFjMl8wXzE4NCIsInNsaWRlSWQiOiJnNWMyZTJlZGFjMl8wXzE4NCIsInByZXNlbnRhdGlvbklkIjoiMW5rZUR4aGhMSk1RUnpkYkxmUDFZR1pNeVhXdkZsSDZ6bFJsSWY2aEZnVWsiLCJ0ZW1wbGF0ZU5hbWUiOiJEcmFnIHlvdXIgZG90IHRvIGluZGljYXRlIHdoZXRoZXIgeW91IGFncmVlIG9yIGRpc2FncmVlIiwibGFzdEVkaXRlZEJ5IjoiMTE0NTY3NTYxOTkyNjAwMDg1NDczIiwiY29udGVudEluc3RhbmNlSWQiOiI3ZDdlNjUzMDZkZjI0YjM3YmVhZjdkZTA5NGZiN2QzMyJ9pearId=magic-pear-metadata-identifier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hyperlink" Target="http://dontchangethislink.peardeckmagic.zone?eyJ0eXBlIjoiZHJhZ2dhYmxlIiwiZHJhZ2dhYmxlcyI6W3siaWQiOiJkcmFnZ2FibGUwIiwidHlwZSI6Imljb24iLCJpY29uIjp7ImlkIjoiZGVmYXVsdC1jaXJjbGUifSwiY29sb3IiOiIjNDFCREVCIn1dLCJkcmFnZ2FibGVTaXplIjoxMywiZW1iZWRkYWJsZVVybCI6Imh0dHBzOi8vIiwiYW5zd2VycyI6W119pearId=magic-pear-shape-identifier" TargetMode="External"/><Relationship Id="rId7" Type="http://schemas.openxmlformats.org/officeDocument/2006/relationships/image" Target="../media/image26.png"/><Relationship Id="rId8" Type="http://schemas.openxmlformats.org/officeDocument/2006/relationships/hyperlink" Target="http://dontchangethislink.peardeckmagic.zone?eyJ0eXBlIjoiZ29vZ2xlLXNsaWRlcy1hZGRvbi10ZW1wbGF0ZS1saWJyYXJ5IiwiY2xhc3NUaW1lIjoiZHVyaW5nIiwiY29udGVudElkIjoiaHR0cHM6Ly9kb2NzLmdvb2dsZS5jb20vcHJlc2VudGF0aW9uL2QvMW5rZUR4aGhMSk1RUnpkYkxmUDFZR1pNeVhXdkZsSDZ6bFJsSWY2aEZnVWsvZWRpdCNzbGlkZT1pZC5nNWMyZTJlZGFjMl8wXzE4NCIsInNsaWRlSWQiOiJnNWMyZTJlZGFjMl8wXzE4NCIsInByZXNlbnRhdGlvbklkIjoiMW5rZUR4aGhMSk1RUnpkYkxmUDFZR1pNeVhXdkZsSDZ6bFJsSWY2aEZnVWsiLCJ0ZW1wbGF0ZU5hbWUiOiJEcmFnIHlvdXIgZG90IHRvIGluZGljYXRlIHdoZXRoZXIgeW91IGFncmVlIG9yIGRpc2FncmVlIiwibGFzdEVkaXRlZEJ5IjoiMTE0NTY3NTYxOTkyNjAwMDg1NDczIiwiY29udGVudEluc3RhbmNlSWQiOiI3ZDdlNjUzMDZkZjI0YjM3YmVhZjdkZTA5NGZiN2QzMyJ9pearId=magic-pear-metadata-identifier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Qui decide ce qu’on mange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Dans les cantines?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0" name="Google Shape;100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ABCD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/>
          <p:nvPr/>
        </p:nvSpPr>
        <p:spPr>
          <a:xfrm>
            <a:off x="220050" y="255025"/>
            <a:ext cx="8703900" cy="447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50" y="872295"/>
            <a:ext cx="8269200" cy="378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4"/>
          <p:cNvPicPr preferRelativeResize="0"/>
          <p:nvPr/>
        </p:nvPicPr>
        <p:blipFill rotWithShape="1">
          <a:blip r:embed="rId4">
            <a:alphaModFix/>
          </a:blip>
          <a:srcRect b="9229" l="8474" r="8032" t="8803"/>
          <a:stretch/>
        </p:blipFill>
        <p:spPr>
          <a:xfrm>
            <a:off x="6172055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4"/>
          <p:cNvPicPr preferRelativeResize="0"/>
          <p:nvPr/>
        </p:nvPicPr>
        <p:blipFill rotWithShape="1">
          <a:blip r:embed="rId5">
            <a:alphaModFix/>
          </a:blip>
          <a:srcRect b="9229" l="8441" r="8065" t="8803"/>
          <a:stretch/>
        </p:blipFill>
        <p:spPr>
          <a:xfrm>
            <a:off x="713988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4"/>
          <p:cNvSpPr txBox="1"/>
          <p:nvPr>
            <p:ph type="title"/>
          </p:nvPr>
        </p:nvSpPr>
        <p:spPr>
          <a:xfrm>
            <a:off x="520950" y="428125"/>
            <a:ext cx="8102100" cy="4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43534"/>
                </a:solidFill>
                <a:highlight>
                  <a:srgbClr val="FFFFFF"/>
                </a:highlight>
              </a:rPr>
              <a:t>Les cantines françaises sont obligées de servir un menu végétarien par semaine</a:t>
            </a:r>
            <a:endParaRPr sz="2600"/>
          </a:p>
        </p:txBody>
      </p:sp>
      <p:sp>
        <p:nvSpPr>
          <p:cNvPr id="181" name="Google Shape;181;p34"/>
          <p:cNvSpPr txBox="1"/>
          <p:nvPr/>
        </p:nvSpPr>
        <p:spPr>
          <a:xfrm>
            <a:off x="859125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VRAI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82" name="Google Shape;182;p34"/>
          <p:cNvSpPr txBox="1"/>
          <p:nvPr/>
        </p:nvSpPr>
        <p:spPr>
          <a:xfrm>
            <a:off x="6317200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FAUX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83" name="Google Shape;183;p3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4">
            <a:hlinkClick r:id="rId8"/>
          </p:cNvPr>
          <p:cNvSpPr/>
          <p:nvPr/>
        </p:nvSpPr>
        <p:spPr>
          <a:xfrm>
            <a:off x="-63500" y="-635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Depuis 2019, les cantines françaises sont obligées de servir un menu végétarien par semaine, pour inciter les enfants à manger </a:t>
            </a:r>
            <a:r>
              <a:rPr lang="en" sz="1500" u="sng">
                <a:solidFill>
                  <a:srgbClr val="F16405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davantage de légumes</a:t>
            </a: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.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Since 2019, French school cafeterias are required to serve a vegetarian menu once per week, to encourage eating more vegetables. 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Comment dit-on “Yummy” en français?</a:t>
            </a:r>
            <a:endParaRPr/>
          </a:p>
        </p:txBody>
      </p:sp>
      <p:sp>
        <p:nvSpPr>
          <p:cNvPr id="196" name="Google Shape;196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This is a Pear Deck interactive slide. Students, choose your response." id="197" name="Google Shape;197;p36" title="This is a Pear Deck interactive slide. Students, choose your response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6">
            <a:hlinkClick r:id="rId5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8223" y="1386575"/>
            <a:ext cx="2343875" cy="228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Comment dit-on “fat” en français?</a:t>
            </a:r>
            <a:endParaRPr/>
          </a:p>
        </p:txBody>
      </p:sp>
      <p:sp>
        <p:nvSpPr>
          <p:cNvPr id="205" name="Google Shape;20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This is a Pear Deck interactive slide. Students, choose your response." id="206" name="Google Shape;206;p37" title="This is a Pear Deck interactive slide. Students, choose your response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7">
            <a:hlinkClick r:id="rId5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8" name="Google Shape;208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62700" y="1357805"/>
            <a:ext cx="2944200" cy="29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 alors, comment dit-on “gain weight” en français?</a:t>
            </a:r>
            <a:endParaRPr/>
          </a:p>
        </p:txBody>
      </p:sp>
      <p:sp>
        <p:nvSpPr>
          <p:cNvPr id="214" name="Google Shape;214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This is a Pear Deck interactive slide. Students, choose your response." id="215" name="Google Shape;215;p38" title="This is a Pear Deck interactive slide. Students, choose your response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8">
            <a:hlinkClick r:id="rId5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60350" y="1212780"/>
            <a:ext cx="3048725" cy="28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 finalement, comment dit-on “disgusting”?</a:t>
            </a:r>
            <a:endParaRPr/>
          </a:p>
        </p:txBody>
      </p:sp>
      <p:sp>
        <p:nvSpPr>
          <p:cNvPr id="223" name="Google Shape;223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5875" y="1152481"/>
            <a:ext cx="3258875" cy="321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is a Pear Deck interactive slide. Students, choose your response." id="225" name="Google Shape;225;p39" title="This is a Pear Deck interactive slide. Students, choose your response.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9">
            <a:hlinkClick r:id="rId6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Ecrivez une(1) chose en français que nous pouvons faire pour avoir les repas équilibrés aux États-Unis.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Write one thing in French that we can do to have a more varied and nutritious menu in the U.S.</a:t>
            </a:r>
            <a:endParaRPr/>
          </a:p>
        </p:txBody>
      </p:sp>
      <p:pic>
        <p:nvPicPr>
          <p:cNvPr descr="This is a Pear Deck interactive slide. Students, write your response." id="233" name="Google Shape;233;p40" title="This is a Pear Deck interactive slide. Students, write your response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0">
            <a:hlinkClick r:id="rId5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Nous allons réviser quelques idées et concepts de l’article “Qui décide ce qu’on mange dans les cantines?”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are going to review some ideas and concepts from the article “ Who decides what to eat in school cafeterias?”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ABCD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7715" y="146150"/>
            <a:ext cx="362509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7"/>
          <p:cNvSpPr txBox="1"/>
          <p:nvPr/>
        </p:nvSpPr>
        <p:spPr>
          <a:xfrm>
            <a:off x="500250" y="892825"/>
            <a:ext cx="5213700" cy="17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Think about the recent article we read, what was one NEW thing you learned</a:t>
            </a: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?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Can be an idea or vocabulary word.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13" name="Google Shape;113;p2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7">
            <a:hlinkClick r:id="rId6"/>
          </p:cNvPr>
          <p:cNvSpPr/>
          <p:nvPr/>
        </p:nvSpPr>
        <p:spPr>
          <a:xfrm>
            <a:off x="-63500" y="-635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ABCD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/>
          <p:nvPr/>
        </p:nvSpPr>
        <p:spPr>
          <a:xfrm>
            <a:off x="220050" y="255025"/>
            <a:ext cx="8703900" cy="447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50" y="872295"/>
            <a:ext cx="8269200" cy="378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8"/>
          <p:cNvPicPr preferRelativeResize="0"/>
          <p:nvPr/>
        </p:nvPicPr>
        <p:blipFill rotWithShape="1">
          <a:blip r:embed="rId4">
            <a:alphaModFix/>
          </a:blip>
          <a:srcRect b="9229" l="8474" r="8032" t="8803"/>
          <a:stretch/>
        </p:blipFill>
        <p:spPr>
          <a:xfrm>
            <a:off x="6172055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8"/>
          <p:cNvPicPr preferRelativeResize="0"/>
          <p:nvPr/>
        </p:nvPicPr>
        <p:blipFill rotWithShape="1">
          <a:blip r:embed="rId5">
            <a:alphaModFix/>
          </a:blip>
          <a:srcRect b="9229" l="8441" r="8065" t="8803"/>
          <a:stretch/>
        </p:blipFill>
        <p:spPr>
          <a:xfrm>
            <a:off x="713988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8"/>
          <p:cNvSpPr txBox="1"/>
          <p:nvPr>
            <p:ph type="title"/>
          </p:nvPr>
        </p:nvSpPr>
        <p:spPr>
          <a:xfrm>
            <a:off x="520950" y="428125"/>
            <a:ext cx="8102100" cy="4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A3534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C’est la résponsibilité des maires d’assurer que les élèves mangent sain(healthy) dans les cantines</a:t>
            </a:r>
            <a:endParaRPr sz="1800"/>
          </a:p>
        </p:txBody>
      </p:sp>
      <p:sp>
        <p:nvSpPr>
          <p:cNvPr id="124" name="Google Shape;124;p28"/>
          <p:cNvSpPr txBox="1"/>
          <p:nvPr/>
        </p:nvSpPr>
        <p:spPr>
          <a:xfrm>
            <a:off x="859125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VRAI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5" name="Google Shape;125;p28"/>
          <p:cNvSpPr txBox="1"/>
          <p:nvPr/>
        </p:nvSpPr>
        <p:spPr>
          <a:xfrm>
            <a:off x="6317200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	FAUX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26" name="Google Shape;126;p28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8">
            <a:hlinkClick r:id="rId8"/>
          </p:cNvPr>
          <p:cNvSpPr/>
          <p:nvPr/>
        </p:nvSpPr>
        <p:spPr>
          <a:xfrm>
            <a:off x="-63500" y="-635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00">
                <a:solidFill>
                  <a:srgbClr val="343534"/>
                </a:solidFill>
                <a:highlight>
                  <a:srgbClr val="FFFFFF"/>
                </a:highlight>
                <a:latin typeface="Bree Serif"/>
                <a:ea typeface="Bree Serif"/>
                <a:cs typeface="Bree Serif"/>
                <a:sym typeface="Bree Serif"/>
              </a:rPr>
              <a:t>Ça veut dire que c’est au maire de chaque ville ou village de choisir qui va gérer la cantine.</a:t>
            </a:r>
            <a:endParaRPr i="1" sz="1700">
              <a:solidFill>
                <a:srgbClr val="343534"/>
              </a:solidFill>
              <a:highlight>
                <a:srgbClr val="FFFFFF"/>
              </a:highlight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It is the mayor’s responsibility to make sure that each town or city has someone who will be responsible for healthy meals. 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ABCD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/>
          <p:nvPr/>
        </p:nvSpPr>
        <p:spPr>
          <a:xfrm>
            <a:off x="220050" y="255025"/>
            <a:ext cx="8703900" cy="447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50" y="872295"/>
            <a:ext cx="8269200" cy="378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0"/>
          <p:cNvPicPr preferRelativeResize="0"/>
          <p:nvPr/>
        </p:nvPicPr>
        <p:blipFill rotWithShape="1">
          <a:blip r:embed="rId4">
            <a:alphaModFix/>
          </a:blip>
          <a:srcRect b="9229" l="8474" r="8032" t="8803"/>
          <a:stretch/>
        </p:blipFill>
        <p:spPr>
          <a:xfrm>
            <a:off x="6172055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0"/>
          <p:cNvPicPr preferRelativeResize="0"/>
          <p:nvPr/>
        </p:nvPicPr>
        <p:blipFill rotWithShape="1">
          <a:blip r:embed="rId5">
            <a:alphaModFix/>
          </a:blip>
          <a:srcRect b="9229" l="8441" r="8065" t="8803"/>
          <a:stretch/>
        </p:blipFill>
        <p:spPr>
          <a:xfrm>
            <a:off x="713988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0"/>
          <p:cNvSpPr txBox="1"/>
          <p:nvPr>
            <p:ph type="title"/>
          </p:nvPr>
        </p:nvSpPr>
        <p:spPr>
          <a:xfrm>
            <a:off x="520950" y="428125"/>
            <a:ext cx="8102100" cy="4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⅓ des élèves ne mangent pas la moitié</a:t>
            </a:r>
            <a:r>
              <a:rPr i="1" lang="en" sz="1800"/>
              <a:t>(half)</a:t>
            </a:r>
            <a:r>
              <a:rPr lang="en" sz="1800"/>
              <a:t> de leur assiette(</a:t>
            </a:r>
            <a:r>
              <a:rPr i="1" lang="en" sz="1800"/>
              <a:t>plate</a:t>
            </a:r>
            <a:r>
              <a:rPr lang="en" sz="1800"/>
              <a:t>).</a:t>
            </a:r>
            <a:endParaRPr sz="1800"/>
          </a:p>
        </p:txBody>
      </p:sp>
      <p:sp>
        <p:nvSpPr>
          <p:cNvPr id="143" name="Google Shape;143;p30"/>
          <p:cNvSpPr txBox="1"/>
          <p:nvPr/>
        </p:nvSpPr>
        <p:spPr>
          <a:xfrm>
            <a:off x="859125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VRAI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4" name="Google Shape;144;p30"/>
          <p:cNvSpPr txBox="1"/>
          <p:nvPr/>
        </p:nvSpPr>
        <p:spPr>
          <a:xfrm>
            <a:off x="6317200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FAUX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45" name="Google Shape;145;p30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0">
            <a:hlinkClick r:id="rId8"/>
          </p:cNvPr>
          <p:cNvSpPr/>
          <p:nvPr/>
        </p:nvSpPr>
        <p:spPr>
          <a:xfrm>
            <a:off x="-63500" y="-635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à l’école primaire, un élève sur trois ne mange même pas la moitié de son assiette à midi.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In elementary school, one out of 3 students don’t eat half their plates.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ABCD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/>
          <p:nvPr/>
        </p:nvSpPr>
        <p:spPr>
          <a:xfrm>
            <a:off x="220050" y="255025"/>
            <a:ext cx="8703900" cy="447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50" y="872295"/>
            <a:ext cx="8269200" cy="378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2"/>
          <p:cNvPicPr preferRelativeResize="0"/>
          <p:nvPr/>
        </p:nvPicPr>
        <p:blipFill rotWithShape="1">
          <a:blip r:embed="rId4">
            <a:alphaModFix/>
          </a:blip>
          <a:srcRect b="9229" l="8474" r="8032" t="8803"/>
          <a:stretch/>
        </p:blipFill>
        <p:spPr>
          <a:xfrm>
            <a:off x="6172055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2"/>
          <p:cNvPicPr preferRelativeResize="0"/>
          <p:nvPr/>
        </p:nvPicPr>
        <p:blipFill rotWithShape="1">
          <a:blip r:embed="rId5">
            <a:alphaModFix/>
          </a:blip>
          <a:srcRect b="9229" l="8441" r="8065" t="8803"/>
          <a:stretch/>
        </p:blipFill>
        <p:spPr>
          <a:xfrm>
            <a:off x="713988" y="1517100"/>
            <a:ext cx="2303870" cy="2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2"/>
          <p:cNvSpPr txBox="1"/>
          <p:nvPr>
            <p:ph type="title"/>
          </p:nvPr>
        </p:nvSpPr>
        <p:spPr>
          <a:xfrm>
            <a:off x="520950" y="428125"/>
            <a:ext cx="8102100" cy="4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43534"/>
                </a:solidFill>
                <a:highlight>
                  <a:srgbClr val="FFFFFF"/>
                </a:highlight>
              </a:rPr>
              <a:t>Les écoles ont le droit de nous servir n’importe quoi(anything)</a:t>
            </a:r>
            <a:endParaRPr sz="2500"/>
          </a:p>
        </p:txBody>
      </p:sp>
      <p:sp>
        <p:nvSpPr>
          <p:cNvPr id="162" name="Google Shape;162;p32"/>
          <p:cNvSpPr txBox="1"/>
          <p:nvPr/>
        </p:nvSpPr>
        <p:spPr>
          <a:xfrm>
            <a:off x="859125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VRAI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63" name="Google Shape;163;p32"/>
          <p:cNvSpPr txBox="1"/>
          <p:nvPr/>
        </p:nvSpPr>
        <p:spPr>
          <a:xfrm>
            <a:off x="6317200" y="2406425"/>
            <a:ext cx="201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FAUX</a:t>
            </a:r>
            <a:endParaRPr sz="24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pic>
        <p:nvPicPr>
          <p:cNvPr id="164" name="Google Shape;164;p3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429125"/>
            <a:ext cx="9144000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2">
            <a:hlinkClick r:id="rId8"/>
          </p:cNvPr>
          <p:cNvSpPr/>
          <p:nvPr/>
        </p:nvSpPr>
        <p:spPr>
          <a:xfrm>
            <a:off x="-63500" y="-635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rgbClr val="343534"/>
                </a:solidFill>
                <a:highlight>
                  <a:srgbClr val="FFFFFF"/>
                </a:highlight>
              </a:rPr>
              <a:t>La cantine doit respecter la fréquence de certains aliments. Exemple : pour tout ce qui est friture, la règle est de ne pas dépasser quatre fritures sur vingt jours de menu,</a:t>
            </a:r>
            <a:endParaRPr i="1"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4353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>
                <a:solidFill>
                  <a:srgbClr val="343534"/>
                </a:solidFill>
                <a:highlight>
                  <a:srgbClr val="FFFFFF"/>
                </a:highlight>
              </a:rPr>
              <a:t>The cafeteria has to respect certain rules, For example, fried foods can’t be served 4 times in 20 days. </a:t>
            </a:r>
            <a:endParaRPr sz="1500">
              <a:solidFill>
                <a:srgbClr val="34353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